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320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7871" y="1852810"/>
            <a:ext cx="11609058" cy="3302001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41897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pc="-38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698500" y="572574"/>
            <a:ext cx="11607800" cy="5637406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6545374" y="5099050"/>
            <a:ext cx="5952902" cy="3962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5214707" y="647700"/>
            <a:ext cx="16967201" cy="84298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6553200" y="698500"/>
            <a:ext cx="5956300" cy="39646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824550" y="-232551"/>
            <a:ext cx="15056595" cy="100496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1447800" y="0"/>
            <a:ext cx="1593546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71591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Image"/>
          <p:cNvSpPr/>
          <p:nvPr>
            <p:ph type="pic" idx="21"/>
          </p:nvPr>
        </p:nvSpPr>
        <p:spPr>
          <a:xfrm>
            <a:off x="5245100" y="673100"/>
            <a:ext cx="8382202" cy="83885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698500" y="3479800"/>
            <a:ext cx="5105400" cy="55880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825500" y="647700"/>
            <a:ext cx="16967200" cy="84298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698500" y="2956892"/>
            <a:ext cx="11607800" cy="609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4" name="the_spirit_of_wisdom-title-3-Standard 4x3.jpg" descr="the_spirit_of_wisdom-title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A Life of Faithfulness"/>
          <p:cNvSpPr txBox="1"/>
          <p:nvPr/>
        </p:nvSpPr>
        <p:spPr>
          <a:xfrm>
            <a:off x="499497" y="3347302"/>
            <a:ext cx="8881606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300">
                <a:solidFill>
                  <a:srgbClr val="8B7742"/>
                </a:solidFill>
                <a:latin typeface="Avenir Next Condensed Medium"/>
                <a:ea typeface="Avenir Next Condensed Medium"/>
                <a:cs typeface="Avenir Next Condensed Medium"/>
                <a:sym typeface="Avenir Next Condensed Medium"/>
              </a:defRPr>
            </a:lvl1pPr>
          </a:lstStyle>
          <a:p>
            <a:pPr/>
            <a:r>
              <a:t>A Life of Faithfulness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the_spirit_of_wisdom-alt-3-Standard 4x3.jpg" descr="the_spirit_of_wisdom-alt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Was it Hadad?  Rezon?  Jeroboam? (1 Kings 11)…"/>
          <p:cNvSpPr txBox="1"/>
          <p:nvPr>
            <p:ph type="body" idx="1"/>
          </p:nvPr>
        </p:nvSpPr>
        <p:spPr>
          <a:xfrm>
            <a:off x="3186624" y="2398092"/>
            <a:ext cx="9428238" cy="6578601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0000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t>Was it Hadad?  Rezon?  Jeroboam? (1 Kings 11)</a:t>
            </a:r>
          </a:p>
          <a:p>
            <a:pPr lvl="2">
              <a:defRPr sz="3600">
                <a:solidFill>
                  <a:srgbClr val="0000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t>Solomon became his own worst enemy when he chose to compromise on God’s word</a:t>
            </a:r>
          </a:p>
          <a:p>
            <a:pPr lvl="4">
              <a:defRPr sz="3600">
                <a:solidFill>
                  <a:srgbClr val="0000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t>Proverbs 4:6-9 - What happened Solomon?</a:t>
            </a:r>
          </a:p>
          <a:p>
            <a:pPr lvl="6">
              <a:defRPr sz="3600">
                <a:solidFill>
                  <a:srgbClr val="0000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t>Solomon falls into the same trap he warns about in Proverbs 7 - he walks down the path of folly</a:t>
            </a:r>
          </a:p>
        </p:txBody>
      </p:sp>
      <p:sp>
        <p:nvSpPr>
          <p:cNvPr id="159" name="Solomon’s Real Enemy"/>
          <p:cNvSpPr txBox="1"/>
          <p:nvPr/>
        </p:nvSpPr>
        <p:spPr>
          <a:xfrm>
            <a:off x="266579" y="654902"/>
            <a:ext cx="9779242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300">
                <a:solidFill>
                  <a:srgbClr val="8B7742"/>
                </a:solidFill>
                <a:latin typeface="Avenir Next Condensed Medium"/>
                <a:ea typeface="Avenir Next Condensed Medium"/>
                <a:cs typeface="Avenir Next Condensed Medium"/>
                <a:sym typeface="Avenir Next Condensed Medium"/>
              </a:defRPr>
            </a:lvl1pPr>
          </a:lstStyle>
          <a:p>
            <a:pPr/>
            <a:r>
              <a:t>Solomon’s Real Enemy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the_spirit_of_wisdom-alt-3-Standard 4x3.jpg" descr="the_spirit_of_wisdom-alt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Life, loyalty and faithfulness are lost in the spectrum of compromise…"/>
          <p:cNvSpPr txBox="1"/>
          <p:nvPr>
            <p:ph type="body" idx="1"/>
          </p:nvPr>
        </p:nvSpPr>
        <p:spPr>
          <a:xfrm>
            <a:off x="3186624" y="2398092"/>
            <a:ext cx="9428238" cy="6578601"/>
          </a:xfrm>
          <a:prstGeom prst="rect">
            <a:avLst/>
          </a:prstGeom>
        </p:spPr>
        <p:txBody>
          <a:bodyPr/>
          <a:lstStyle/>
          <a:p>
            <a:pPr marL="335279" indent="-335279" defTabSz="1525858">
              <a:spcBef>
                <a:spcPts val="2800"/>
              </a:spcBef>
              <a:defRPr sz="3168">
                <a:solidFill>
                  <a:srgbClr val="0000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t>Life, loyalty and faithfulness are lost in the spectrum of compromise</a:t>
            </a:r>
          </a:p>
          <a:p>
            <a:pPr lvl="2" marL="1005839" indent="-335279" defTabSz="1525858">
              <a:spcBef>
                <a:spcPts val="2800"/>
              </a:spcBef>
              <a:defRPr sz="3168">
                <a:solidFill>
                  <a:srgbClr val="0000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b="1"/>
              <a:t>Hebrews 2:1 </a:t>
            </a:r>
            <a:r>
              <a:t>- </a:t>
            </a:r>
            <a:r>
              <a:rPr i="1"/>
              <a:t>“we must pay much closer attention to what we have heard, lest we drift away from it.”</a:t>
            </a:r>
          </a:p>
          <a:p>
            <a:pPr lvl="4" marL="1676400" indent="-335279" defTabSz="1525858">
              <a:spcBef>
                <a:spcPts val="2800"/>
              </a:spcBef>
              <a:defRPr sz="3168">
                <a:solidFill>
                  <a:srgbClr val="0000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i="1"/>
              <a:t>One compromise here, another there and soon enough the so-called Christian and the man in the world look the same.’ </a:t>
            </a:r>
          </a:p>
          <a:p>
            <a:pPr lvl="6" marL="2346960" indent="-335279" defTabSz="1525858">
              <a:spcBef>
                <a:spcPts val="2800"/>
              </a:spcBef>
              <a:defRPr sz="3168">
                <a:solidFill>
                  <a:srgbClr val="000000"/>
                </a:solidFill>
                <a:latin typeface="Optima"/>
                <a:ea typeface="Optima"/>
                <a:cs typeface="Optima"/>
                <a:sym typeface="Optima"/>
              </a:defRPr>
            </a:pPr>
            <a:r>
              <a:rPr i="1"/>
              <a:t>True obedience is the refusal to compromise in any regard our relationship with God, regardless of the consequences</a:t>
            </a:r>
          </a:p>
        </p:txBody>
      </p:sp>
      <p:sp>
        <p:nvSpPr>
          <p:cNvPr id="163" name="What About Us?"/>
          <p:cNvSpPr txBox="1"/>
          <p:nvPr/>
        </p:nvSpPr>
        <p:spPr>
          <a:xfrm>
            <a:off x="1716970" y="654902"/>
            <a:ext cx="6878460" cy="171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300">
                <a:solidFill>
                  <a:srgbClr val="8B7742"/>
                </a:solidFill>
                <a:latin typeface="Avenir Next Condensed Medium"/>
                <a:ea typeface="Avenir Next Condensed Medium"/>
                <a:cs typeface="Avenir Next Condensed Medium"/>
                <a:sym typeface="Avenir Next Condensed Medium"/>
              </a:defRPr>
            </a:lvl1pPr>
          </a:lstStyle>
          <a:p>
            <a:pPr/>
            <a:r>
              <a:t>What About Us?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  <p:sp>
        <p:nvSpPr>
          <p:cNvPr id="16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8" name="the_spirit_of_wisdom-background-Standard 4x3.jpg" descr="the_spirit_of_wisdom-background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124362" y="-2343271"/>
            <a:ext cx="19253524" cy="14440142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Job"/>
          <p:cNvSpPr txBox="1"/>
          <p:nvPr/>
        </p:nvSpPr>
        <p:spPr>
          <a:xfrm>
            <a:off x="3213681" y="747772"/>
            <a:ext cx="1573556" cy="1205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73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r>
              <a:t>Job</a:t>
            </a:r>
          </a:p>
        </p:txBody>
      </p:sp>
      <p:sp>
        <p:nvSpPr>
          <p:cNvPr id="170" name="School"/>
          <p:cNvSpPr txBox="1"/>
          <p:nvPr/>
        </p:nvSpPr>
        <p:spPr>
          <a:xfrm>
            <a:off x="2594841" y="3983562"/>
            <a:ext cx="2811235" cy="1205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73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r>
              <a:t>School</a:t>
            </a:r>
          </a:p>
        </p:txBody>
      </p:sp>
      <p:sp>
        <p:nvSpPr>
          <p:cNvPr id="171" name="Kids"/>
          <p:cNvSpPr txBox="1"/>
          <p:nvPr/>
        </p:nvSpPr>
        <p:spPr>
          <a:xfrm>
            <a:off x="8474883" y="3940610"/>
            <a:ext cx="1780300" cy="1205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73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r>
              <a:t>Kids</a:t>
            </a:r>
          </a:p>
        </p:txBody>
      </p:sp>
      <p:sp>
        <p:nvSpPr>
          <p:cNvPr id="172" name="Marriage"/>
          <p:cNvSpPr txBox="1"/>
          <p:nvPr/>
        </p:nvSpPr>
        <p:spPr>
          <a:xfrm>
            <a:off x="2485747" y="2431667"/>
            <a:ext cx="3446298" cy="1205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73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r>
              <a:t>Marriage</a:t>
            </a:r>
          </a:p>
        </p:txBody>
      </p:sp>
      <p:sp>
        <p:nvSpPr>
          <p:cNvPr id="173" name="Relationships"/>
          <p:cNvSpPr txBox="1"/>
          <p:nvPr/>
        </p:nvSpPr>
        <p:spPr>
          <a:xfrm>
            <a:off x="6774118" y="2431667"/>
            <a:ext cx="5181830" cy="1205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73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r>
              <a:t>Relationships</a:t>
            </a:r>
          </a:p>
        </p:txBody>
      </p:sp>
      <p:sp>
        <p:nvSpPr>
          <p:cNvPr id="174" name="Home"/>
          <p:cNvSpPr txBox="1"/>
          <p:nvPr/>
        </p:nvSpPr>
        <p:spPr>
          <a:xfrm>
            <a:off x="2658541" y="5565998"/>
            <a:ext cx="2449666" cy="1205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73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r>
              <a:t>Home</a:t>
            </a:r>
          </a:p>
        </p:txBody>
      </p:sp>
      <p:sp>
        <p:nvSpPr>
          <p:cNvPr id="175" name="Finances"/>
          <p:cNvSpPr txBox="1"/>
          <p:nvPr/>
        </p:nvSpPr>
        <p:spPr>
          <a:xfrm>
            <a:off x="7581159" y="5565998"/>
            <a:ext cx="3567748" cy="1205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73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r>
              <a:t>Finances</a:t>
            </a:r>
          </a:p>
        </p:txBody>
      </p:sp>
      <p:sp>
        <p:nvSpPr>
          <p:cNvPr id="176" name="Friendships"/>
          <p:cNvSpPr txBox="1"/>
          <p:nvPr/>
        </p:nvSpPr>
        <p:spPr>
          <a:xfrm>
            <a:off x="1644757" y="7433679"/>
            <a:ext cx="4477234" cy="1205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73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r>
              <a:t>Friendships</a:t>
            </a:r>
          </a:p>
        </p:txBody>
      </p:sp>
      <p:sp>
        <p:nvSpPr>
          <p:cNvPr id="177" name="Family"/>
          <p:cNvSpPr txBox="1"/>
          <p:nvPr/>
        </p:nvSpPr>
        <p:spPr>
          <a:xfrm>
            <a:off x="8125367" y="7434858"/>
            <a:ext cx="2479333" cy="1205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73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r>
              <a:t>Family</a:t>
            </a:r>
          </a:p>
        </p:txBody>
      </p:sp>
      <p:sp>
        <p:nvSpPr>
          <p:cNvPr id="178" name="Hobbies"/>
          <p:cNvSpPr txBox="1"/>
          <p:nvPr/>
        </p:nvSpPr>
        <p:spPr>
          <a:xfrm>
            <a:off x="7828682" y="747772"/>
            <a:ext cx="3326702" cy="1205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7300">
                <a:solidFill>
                  <a:srgbClr val="000000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r>
              <a:t>Hobbies</a:t>
            </a:r>
          </a:p>
        </p:txBody>
      </p:sp>
      <p:sp>
        <p:nvSpPr>
          <p:cNvPr id="179" name="Rectangle"/>
          <p:cNvSpPr/>
          <p:nvPr/>
        </p:nvSpPr>
        <p:spPr>
          <a:xfrm>
            <a:off x="1155370" y="528439"/>
            <a:ext cx="11285174" cy="8696722"/>
          </a:xfrm>
          <a:prstGeom prst="rect">
            <a:avLst/>
          </a:prstGeom>
          <a:ln w="889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0" name="LIFE"/>
          <p:cNvSpPr/>
          <p:nvPr/>
        </p:nvSpPr>
        <p:spPr>
          <a:xfrm>
            <a:off x="4326903" y="22071"/>
            <a:ext cx="4350994" cy="147686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584200">
              <a:defRPr sz="90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LIFE</a:t>
            </a:r>
          </a:p>
        </p:txBody>
      </p:sp>
      <p:sp>
        <p:nvSpPr>
          <p:cNvPr id="181" name="FAITHFULNESS"/>
          <p:cNvSpPr/>
          <p:nvPr/>
        </p:nvSpPr>
        <p:spPr>
          <a:xfrm>
            <a:off x="2132644" y="8275062"/>
            <a:ext cx="9546514" cy="147686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584200">
              <a:defRPr sz="90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FAITHFULNESS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Class="entr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Class="entr" nodeType="after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Class="entr" nodeType="after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Class="entr" nodeType="after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Class="entr" nodeType="after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1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Class="entr" nodeType="after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Class="entr" nodeType="afterEffect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9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Class="entr" nodeType="afterEffect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3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6" presetID="18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48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1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" grpId="6"/>
      <p:bldP build="whole" bldLvl="1" animBg="1" rev="0" advAuto="0" spid="179" grpId="11"/>
      <p:bldP build="whole" bldLvl="1" animBg="1" rev="0" advAuto="0" spid="172" grpId="3"/>
      <p:bldP build="whole" bldLvl="1" animBg="1" rev="0" advAuto="0" spid="180" grpId="12"/>
      <p:bldP build="whole" bldLvl="1" animBg="1" rev="0" advAuto="0" spid="177" grpId="10"/>
      <p:bldP build="whole" bldLvl="1" animBg="1" rev="0" advAuto="0" spid="175" grpId="7"/>
      <p:bldP build="whole" bldLvl="1" animBg="1" rev="0" advAuto="0" spid="176" grpId="9"/>
      <p:bldP build="whole" bldLvl="1" animBg="1" rev="0" advAuto="0" spid="178" grpId="1"/>
      <p:bldP build="whole" bldLvl="1" animBg="1" rev="0" advAuto="0" spid="169" grpId="2"/>
      <p:bldP build="whole" bldLvl="1" animBg="1" rev="0" advAuto="0" spid="171" grpId="5"/>
      <p:bldP build="whole" bldLvl="1" animBg="1" rev="0" advAuto="0" spid="181" grpId="13"/>
      <p:bldP build="whole" bldLvl="1" animBg="1" rev="0" advAuto="0" spid="174" grpId="8"/>
      <p:bldP build="whole" bldLvl="1" animBg="1" rev="0" advAuto="0" spid="173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lide 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716590">
              <a:defRPr spc="-118" sz="5940"/>
            </a:pPr>
          </a:p>
        </p:txBody>
      </p:sp>
      <p:sp>
        <p:nvSpPr>
          <p:cNvPr id="18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5" name="Slide bullet tex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6" name="the_spirit_of_wisdom-background-Standard 4x3.jpg" descr="the_spirit_of_wisdom-background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0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Colossians 3:17 - Whatever you do, in word or deed, do everything in the name of the Lord Jesus, giving thanks to God the Father through Him."/>
          <p:cNvSpPr txBox="1"/>
          <p:nvPr/>
        </p:nvSpPr>
        <p:spPr>
          <a:xfrm>
            <a:off x="2529645" y="2944641"/>
            <a:ext cx="8898032" cy="345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4800">
                <a:solidFill>
                  <a:srgbClr val="000000"/>
                </a:solidFill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rPr b="1"/>
              <a:t>Colossians 3:17</a:t>
            </a:r>
            <a:r>
              <a:t> - </a:t>
            </a:r>
            <a:r>
              <a:rPr i="1"/>
              <a:t>Whatever you do, in word or deed, do everything in the name of the Lord Jesus, giving thanks to God the Father through Him</a:t>
            </a:r>
            <a: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